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" name="Shape 10"/>
          <p:cNvSpPr/>
          <p:nvPr/>
        </p:nvSpPr>
        <p:spPr>
          <a:xfrm>
            <a:off x="655199" y="2856150"/>
            <a:ext cx="54301" cy="1191901"/>
          </a:xfrm>
          <a:prstGeom prst="rect">
            <a:avLst/>
          </a:prstGeom>
          <a:solidFill>
            <a:srgbClr val="5624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88398A"/>
                </a:solidFill>
              </a:defRPr>
            </a:pPr>
          </a:p>
        </p:txBody>
      </p:sp>
      <p:sp>
        <p:nvSpPr>
          <p:cNvPr id="16" name="Title Text"/>
          <p:cNvSpPr/>
          <p:nvPr>
            <p:ph type="title"/>
          </p:nvPr>
        </p:nvSpPr>
        <p:spPr>
          <a:xfrm>
            <a:off x="762000" y="2851324"/>
            <a:ext cx="5412300" cy="11598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4800">
                <a:solidFill>
                  <a:srgbClr val="88398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" name="Shape 12" descr="Shap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8099" y="357499"/>
            <a:ext cx="2858576" cy="95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3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Body Level One…"/>
          <p:cNvSpPr/>
          <p:nvPr>
            <p:ph type="body" sz="quarter" idx="1"/>
          </p:nvPr>
        </p:nvSpPr>
        <p:spPr>
          <a:xfrm>
            <a:off x="633300" y="4285674"/>
            <a:ext cx="8053500" cy="519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>
              <a:spcBef>
                <a:spcPts val="300"/>
              </a:spcBef>
              <a:buClrTx/>
              <a:buFontTx/>
              <a:defRPr sz="1400"/>
            </a:lvl2pPr>
            <a:lvl3pPr>
              <a:spcBef>
                <a:spcPts val="300"/>
              </a:spcBef>
              <a:buClrTx/>
              <a:buFontTx/>
              <a:defRPr sz="1400"/>
            </a:lvl3pPr>
            <a:lvl4pPr>
              <a:spcBef>
                <a:spcPts val="300"/>
              </a:spcBef>
              <a:buClrTx/>
              <a:buFontTx/>
              <a:defRPr sz="1400"/>
            </a:lvl4pPr>
            <a:lvl5pPr>
              <a:spcBef>
                <a:spcPts val="300"/>
              </a:spcBef>
              <a:buClrTx/>
              <a:buFontTx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2" name="Shape 67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33" name="Shape 68" descr="Shape 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425" y="186325"/>
            <a:ext cx="951901" cy="95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" name="Shape 15"/>
          <p:cNvSpPr/>
          <p:nvPr/>
        </p:nvSpPr>
        <p:spPr>
          <a:xfrm>
            <a:off x="655199" y="1417200"/>
            <a:ext cx="54301" cy="1363201"/>
          </a:xfrm>
          <a:prstGeom prst="rect">
            <a:avLst/>
          </a:prstGeom>
          <a:solidFill>
            <a:srgbClr val="5624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88398A"/>
                </a:solidFill>
              </a:defRPr>
            </a:pPr>
          </a:p>
        </p:txBody>
      </p:sp>
      <p:sp>
        <p:nvSpPr>
          <p:cNvPr id="28" name="Title Text"/>
          <p:cNvSpPr/>
          <p:nvPr>
            <p:ph type="title"/>
          </p:nvPr>
        </p:nvSpPr>
        <p:spPr>
          <a:xfrm>
            <a:off x="902550" y="1214425"/>
            <a:ext cx="4638300" cy="1159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600">
                <a:solidFill>
                  <a:srgbClr val="88398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Body Level One…"/>
          <p:cNvSpPr/>
          <p:nvPr>
            <p:ph type="body" sz="quarter" idx="1"/>
          </p:nvPr>
        </p:nvSpPr>
        <p:spPr>
          <a:xfrm>
            <a:off x="902550" y="2459050"/>
            <a:ext cx="7632001" cy="784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" name="Shape 18" descr="Shape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425" y="186325"/>
            <a:ext cx="951901" cy="9519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19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" name="Body Level One…"/>
          <p:cNvSpPr/>
          <p:nvPr>
            <p:ph type="body" sz="half" idx="1"/>
          </p:nvPr>
        </p:nvSpPr>
        <p:spPr>
          <a:xfrm>
            <a:off x="1261049" y="905750"/>
            <a:ext cx="5404501" cy="2744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1pPr>
            <a:lvl2pPr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2pPr>
            <a:lvl3pPr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3pPr>
            <a:lvl4pPr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4pPr>
            <a:lvl5pPr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22"/>
          <p:cNvSpPr/>
          <p:nvPr/>
        </p:nvSpPr>
        <p:spPr>
          <a:xfrm>
            <a:off x="439873" y="589943"/>
            <a:ext cx="1957199" cy="164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9600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42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3" name="Shape 24" descr="Shape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1" cy="653702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/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/>
          <p:nvPr>
            <p:ph type="body" sz="half" idx="1"/>
          </p:nvPr>
        </p:nvSpPr>
        <p:spPr>
          <a:xfrm>
            <a:off x="692025" y="1586324"/>
            <a:ext cx="5971500" cy="31485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/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/>
          <p:nvPr>
            <p:ph type="body" sz="half" idx="1"/>
          </p:nvPr>
        </p:nvSpPr>
        <p:spPr>
          <a:xfrm>
            <a:off x="692025" y="1584699"/>
            <a:ext cx="3407101" cy="3219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33"/>
          <p:cNvSpPr/>
          <p:nvPr>
            <p:ph type="body" sz="half" idx="13"/>
          </p:nvPr>
        </p:nvSpPr>
        <p:spPr>
          <a:xfrm>
            <a:off x="4244899" y="1584699"/>
            <a:ext cx="3407100" cy="3219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0"/>
              </a:spcBef>
            </a:pPr>
          </a:p>
        </p:txBody>
      </p:sp>
      <p:sp>
        <p:nvSpPr>
          <p:cNvPr id="6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/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/>
          <p:nvPr>
            <p:ph type="body" sz="quarter" idx="1"/>
          </p:nvPr>
        </p:nvSpPr>
        <p:spPr>
          <a:xfrm>
            <a:off x="692025" y="1610449"/>
            <a:ext cx="2257201" cy="3315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  <a:defRPr sz="1400"/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39"/>
          <p:cNvSpPr/>
          <p:nvPr>
            <p:ph type="body" sz="quarter" idx="13"/>
          </p:nvPr>
        </p:nvSpPr>
        <p:spPr>
          <a:xfrm>
            <a:off x="3064885" y="1610449"/>
            <a:ext cx="2257200" cy="3315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0"/>
              </a:spcBef>
              <a:defRPr sz="1400"/>
            </a:pPr>
          </a:p>
        </p:txBody>
      </p:sp>
      <p:sp>
        <p:nvSpPr>
          <p:cNvPr id="73" name="Shape 40"/>
          <p:cNvSpPr/>
          <p:nvPr>
            <p:ph type="body" sz="quarter" idx="14"/>
          </p:nvPr>
        </p:nvSpPr>
        <p:spPr>
          <a:xfrm>
            <a:off x="5437745" y="1610449"/>
            <a:ext cx="2257201" cy="3315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0"/>
              </a:spcBef>
              <a:defRPr sz="1400"/>
            </a:pPr>
          </a:p>
        </p:txBody>
      </p:sp>
      <p:sp>
        <p:nvSpPr>
          <p:cNvPr id="7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/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" name="Title Text"/>
          <p:cNvSpPr/>
          <p:nvPr>
            <p:ph type="title"/>
          </p:nvPr>
        </p:nvSpPr>
        <p:spPr>
          <a:xfrm>
            <a:off x="8444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Shape 49"/>
          <p:cNvSpPr/>
          <p:nvPr/>
        </p:nvSpPr>
        <p:spPr>
          <a:xfrm>
            <a:off x="578999" y="578999"/>
            <a:ext cx="54301" cy="6756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Shape 50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3" name="Shape 51" descr="Shape 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425" y="186325"/>
            <a:ext cx="951901" cy="9519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/>
          <p:nvPr>
            <p:ph type="title"/>
          </p:nvPr>
        </p:nvSpPr>
        <p:spPr>
          <a:xfrm>
            <a:off x="8444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" name="Shape 58" descr="Shape 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1" cy="6537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▪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▫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▸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gif"/><Relationship Id="rId3" Type="http://schemas.openxmlformats.org/officeDocument/2006/relationships/hyperlink" Target="https://twitter.com/d4tagirl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hyperlink" Target="mailto:info@rladies.org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hyperlink" Target="http://rladies.org" TargetMode="External"/><Relationship Id="rId4" Type="http://schemas.openxmlformats.org/officeDocument/2006/relationships/hyperlink" Target="mailto:info@rladies.org" TargetMode="External"/><Relationship Id="rId5" Type="http://schemas.openxmlformats.org/officeDocument/2006/relationships/image" Target="../media/image18.tif"/><Relationship Id="rId6" Type="http://schemas.openxmlformats.org/officeDocument/2006/relationships/image" Target="../media/image19.tif"/><Relationship Id="rId7" Type="http://schemas.openxmlformats.org/officeDocument/2006/relationships/image" Target="../media/image20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Relationship Id="rId3" Type="http://schemas.openxmlformats.org/officeDocument/2006/relationships/hyperlink" Target="https://twitter.com/hashtag/rstats?src=hash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73"/>
          <p:cNvSpPr/>
          <p:nvPr>
            <p:ph type="title"/>
          </p:nvPr>
        </p:nvSpPr>
        <p:spPr>
          <a:xfrm>
            <a:off x="761999" y="2851324"/>
            <a:ext cx="5412302" cy="1159802"/>
          </a:xfrm>
          <a:prstGeom prst="rect">
            <a:avLst/>
          </a:prstGeom>
        </p:spPr>
        <p:txBody>
          <a:bodyPr/>
          <a:lstStyle>
            <a:lvl1pPr defTabSz="594359">
              <a:defRPr sz="3120"/>
            </a:lvl1pPr>
          </a:lstStyle>
          <a:p>
            <a:pPr/>
            <a:r>
              <a:t>R-LADIES GLOBAL COMMUNITY &amp; VISION</a:t>
            </a:r>
          </a:p>
        </p:txBody>
      </p:sp>
      <p:sp>
        <p:nvSpPr>
          <p:cNvPr id="144" name="Shape 74"/>
          <p:cNvSpPr/>
          <p:nvPr/>
        </p:nvSpPr>
        <p:spPr>
          <a:xfrm>
            <a:off x="578999" y="368874"/>
            <a:ext cx="4367701" cy="104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</a:t>
            </a:r>
            <a:r>
              <a:rPr>
                <a:solidFill>
                  <a:srgbClr val="687687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dplyr</a:t>
            </a:r>
            <a:r>
              <a:rPr>
                <a:solidFill>
                  <a:srgbClr val="687687"/>
                </a:solidFill>
              </a:rPr>
              <a:t>)</a:t>
            </a:r>
            <a:endParaRPr>
              <a:solidFill>
                <a:srgbClr val="687687"/>
              </a:solidFill>
            </a:endParaRP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rladies_global </a:t>
            </a:r>
            <a:r>
              <a:rPr>
                <a:solidFill>
                  <a:srgbClr val="687687"/>
                </a:solidFill>
              </a:rPr>
              <a:t>%&gt;%</a:t>
            </a:r>
            <a:endParaRPr>
              <a:solidFill>
                <a:srgbClr val="687687"/>
              </a:solidFill>
            </a:endParaRP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filter</a:t>
            </a:r>
            <a:r>
              <a:rPr>
                <a:solidFill>
                  <a:srgbClr val="687687"/>
                </a:solidFill>
              </a:rPr>
              <a:t>(</a:t>
            </a:r>
            <a:r>
              <a:t>city == </a:t>
            </a:r>
            <a:r>
              <a:rPr>
                <a:solidFill>
                  <a:srgbClr val="036A07"/>
                </a:solidFill>
              </a:rPr>
              <a:t>'ALL'</a:t>
            </a:r>
            <a:r>
              <a:rPr>
                <a:solidFill>
                  <a:srgbClr val="687687"/>
                </a:solidFill>
              </a:rPr>
              <a:t>)</a:t>
            </a:r>
          </a:p>
        </p:txBody>
      </p:sp>
      <p:pic>
        <p:nvPicPr>
          <p:cNvPr id="14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6386" r="0" b="1089"/>
          <a:stretch>
            <a:fillRect/>
          </a:stretch>
        </p:blipFill>
        <p:spPr>
          <a:xfrm>
            <a:off x="6226852" y="2377720"/>
            <a:ext cx="1932975" cy="1659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413" t="37187" r="0" b="5985"/>
          <a:stretch>
            <a:fillRect/>
          </a:stretch>
        </p:blipFill>
        <p:spPr>
          <a:xfrm>
            <a:off x="1926" y="1850840"/>
            <a:ext cx="9178248" cy="331015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What happened since, then?"/>
          <p:cNvSpPr/>
          <p:nvPr/>
        </p:nvSpPr>
        <p:spPr>
          <a:xfrm>
            <a:off x="513870" y="512415"/>
            <a:ext cx="7735260" cy="1088711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happened since, then?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48"/>
          <p:cNvSpPr/>
          <p:nvPr>
            <p:ph type="title"/>
          </p:nvPr>
        </p:nvSpPr>
        <p:spPr>
          <a:xfrm>
            <a:off x="2427655" y="219299"/>
            <a:ext cx="4288690" cy="857401"/>
          </a:xfrm>
          <a:prstGeom prst="rect">
            <a:avLst/>
          </a:prstGeom>
        </p:spPr>
        <p:txBody>
          <a:bodyPr/>
          <a:lstStyle/>
          <a:p>
            <a:pPr defTabSz="758951">
              <a:defRPr sz="3984"/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Growth</a:t>
            </a:r>
          </a:p>
        </p:txBody>
      </p:sp>
      <p:grpSp>
        <p:nvGrpSpPr>
          <p:cNvPr id="200" name="Shape 149"/>
          <p:cNvGrpSpPr/>
          <p:nvPr/>
        </p:nvGrpSpPr>
        <p:grpSpPr>
          <a:xfrm>
            <a:off x="3527447" y="1402950"/>
            <a:ext cx="2490001" cy="2490001"/>
            <a:chOff x="0" y="0"/>
            <a:chExt cx="2489999" cy="2489999"/>
          </a:xfrm>
        </p:grpSpPr>
        <p:sp>
          <p:nvSpPr>
            <p:cNvPr id="198" name="Circle"/>
            <p:cNvSpPr/>
            <p:nvPr/>
          </p:nvSpPr>
          <p:spPr>
            <a:xfrm>
              <a:off x="0" y="0"/>
              <a:ext cx="2490000" cy="2490000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rgbClr val="D3D3D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9" name="45+ CITIES"/>
            <p:cNvSpPr/>
            <p:nvPr/>
          </p:nvSpPr>
          <p:spPr>
            <a:xfrm>
              <a:off x="364652" y="755303"/>
              <a:ext cx="1760696" cy="979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b="1" sz="2400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pPr/>
              <a:r>
                <a:t>45+ CITIES</a:t>
              </a:r>
            </a:p>
          </p:txBody>
        </p:sp>
      </p:grpSp>
      <p:grpSp>
        <p:nvGrpSpPr>
          <p:cNvPr id="203" name="Shape 150"/>
          <p:cNvGrpSpPr/>
          <p:nvPr/>
        </p:nvGrpSpPr>
        <p:grpSpPr>
          <a:xfrm>
            <a:off x="426320" y="1343638"/>
            <a:ext cx="2607426" cy="2484740"/>
            <a:chOff x="294127" y="416814"/>
            <a:chExt cx="2607425" cy="2484739"/>
          </a:xfrm>
        </p:grpSpPr>
        <p:sp>
          <p:nvSpPr>
            <p:cNvPr id="201" name="Oval"/>
            <p:cNvSpPr/>
            <p:nvPr/>
          </p:nvSpPr>
          <p:spPr>
            <a:xfrm>
              <a:off x="294127" y="416814"/>
              <a:ext cx="2607427" cy="2484740"/>
            </a:xfrm>
            <a:prstGeom prst="ellipse">
              <a:avLst/>
            </a:prstGeom>
            <a:solidFill>
              <a:srgbClr val="88398A"/>
            </a:solidFill>
            <a:ln w="762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2" name="20+ COUNTRIES"/>
            <p:cNvSpPr/>
            <p:nvPr/>
          </p:nvSpPr>
          <p:spPr>
            <a:xfrm>
              <a:off x="571987" y="859971"/>
              <a:ext cx="2051708" cy="1598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pPr/>
              <a:r>
                <a:t>20+ COUNTRIES</a:t>
              </a:r>
            </a:p>
          </p:txBody>
        </p:sp>
      </p:grpSp>
      <p:grpSp>
        <p:nvGrpSpPr>
          <p:cNvPr id="206" name="Shape 151"/>
          <p:cNvGrpSpPr/>
          <p:nvPr/>
        </p:nvGrpSpPr>
        <p:grpSpPr>
          <a:xfrm>
            <a:off x="6371450" y="1335431"/>
            <a:ext cx="2536137" cy="2536138"/>
            <a:chOff x="0" y="0"/>
            <a:chExt cx="2536136" cy="2536136"/>
          </a:xfrm>
        </p:grpSpPr>
        <p:sp>
          <p:nvSpPr>
            <p:cNvPr id="204" name="Circle"/>
            <p:cNvSpPr/>
            <p:nvPr/>
          </p:nvSpPr>
          <p:spPr>
            <a:xfrm>
              <a:off x="0" y="0"/>
              <a:ext cx="2536137" cy="2536137"/>
            </a:xfrm>
            <a:prstGeom prst="ellipse">
              <a:avLst/>
            </a:prstGeom>
            <a:solidFill>
              <a:srgbClr val="88398A"/>
            </a:solidFill>
            <a:ln w="762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5" name="6000+ MEMBERS"/>
            <p:cNvSpPr/>
            <p:nvPr/>
          </p:nvSpPr>
          <p:spPr>
            <a:xfrm>
              <a:off x="371409" y="569507"/>
              <a:ext cx="1793319" cy="1397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pPr/>
              <a:r>
                <a:t>6000+ MEMBERS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ani_map_less_frames.gif" descr="ani_map_less_frame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" y="88900"/>
            <a:ext cx="9001126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witter followers by each chapter"/>
          <p:cNvSpPr/>
          <p:nvPr/>
        </p:nvSpPr>
        <p:spPr>
          <a:xfrm>
            <a:off x="3196725" y="181355"/>
            <a:ext cx="2752513" cy="46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300"/>
            </a:lvl1pPr>
          </a:lstStyle>
          <a:p>
            <a:pPr/>
            <a:r>
              <a:t>Twitter followers by each chapter</a:t>
            </a:r>
          </a:p>
        </p:txBody>
      </p:sp>
      <p:sp>
        <p:nvSpPr>
          <p:cNvPr id="210" name="Made with 💜 by Daniela Vázquez"/>
          <p:cNvSpPr/>
          <p:nvPr/>
        </p:nvSpPr>
        <p:spPr>
          <a:xfrm>
            <a:off x="6202467" y="4764138"/>
            <a:ext cx="208351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/>
            </a:pPr>
            <a:r>
              <a:t>Made with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💜</a:t>
            </a:r>
            <a:r>
              <a:t> by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 invalidUrl="" action="" tgtFrame="" tooltip="" history="1" highlightClick="0" endSnd="0"/>
              </a:rPr>
              <a:t>Daniela Vázquez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8360" t="8364" r="10192" b="7952"/>
          <a:stretch>
            <a:fillRect/>
          </a:stretch>
        </p:blipFill>
        <p:spPr>
          <a:xfrm>
            <a:off x="-36174" y="-17499"/>
            <a:ext cx="9216348" cy="5178497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25% of the last Runconf (May 2017) attendees were R-Ladies!"/>
          <p:cNvSpPr/>
          <p:nvPr/>
        </p:nvSpPr>
        <p:spPr>
          <a:xfrm>
            <a:off x="921014" y="3941415"/>
            <a:ext cx="7735260" cy="1088711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25% of the last Runconf (May 2017) attendees were R-Ladies!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141" descr="Shape 141"/>
          <p:cNvPicPr>
            <a:picLocks noChangeAspect="1"/>
          </p:cNvPicPr>
          <p:nvPr/>
        </p:nvPicPr>
        <p:blipFill>
          <a:blip r:embed="rId2">
            <a:extLst/>
          </a:blip>
          <a:srcRect l="0" t="4011" r="0" b="4011"/>
          <a:stretch>
            <a:fillRect/>
          </a:stretch>
        </p:blipFill>
        <p:spPr>
          <a:xfrm>
            <a:off x="8375" y="-30299"/>
            <a:ext cx="9144118" cy="520399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How can I start my own chapter?"/>
          <p:cNvSpPr/>
          <p:nvPr/>
        </p:nvSpPr>
        <p:spPr>
          <a:xfrm>
            <a:off x="5312833" y="175683"/>
            <a:ext cx="3446199" cy="1960403"/>
          </a:xfrm>
          <a:prstGeom prst="wedgeEllipseCallout">
            <a:avLst>
              <a:gd name="adj1" fmla="val -90060"/>
              <a:gd name="adj2" fmla="val 2530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buClr>
                <a:srgbClr val="562457"/>
              </a:buClr>
              <a:buFont typeface="Helvetica Neue"/>
              <a:defRPr b="1" sz="2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How can I start my own chapter?</a:t>
            </a:r>
          </a:p>
        </p:txBody>
      </p:sp>
      <p:sp>
        <p:nvSpPr>
          <p:cNvPr id="217" name="#rcatladies"/>
          <p:cNvSpPr/>
          <p:nvPr/>
        </p:nvSpPr>
        <p:spPr>
          <a:xfrm>
            <a:off x="7245864" y="4614744"/>
            <a:ext cx="1834059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#rcatladies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aper-2056025_1920.jpg" descr="paper-2056025_1920.jpg"/>
          <p:cNvPicPr>
            <a:picLocks noChangeAspect="1"/>
          </p:cNvPicPr>
          <p:nvPr/>
        </p:nvPicPr>
        <p:blipFill>
          <a:blip r:embed="rId2">
            <a:extLst/>
          </a:blip>
          <a:srcRect l="0" t="10839" r="0" b="5136"/>
          <a:stretch>
            <a:fillRect/>
          </a:stretch>
        </p:blipFill>
        <p:spPr>
          <a:xfrm>
            <a:off x="-1938" y="-109212"/>
            <a:ext cx="9247909" cy="5281482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end an email to…"/>
          <p:cNvSpPr/>
          <p:nvPr/>
        </p:nvSpPr>
        <p:spPr>
          <a:xfrm>
            <a:off x="2764527" y="1725929"/>
            <a:ext cx="4036672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Clr>
                <a:srgbClr val="562457"/>
              </a:buClr>
              <a:buFont typeface="Helvetica Neue"/>
              <a:defRPr b="1" sz="3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Send an email to</a:t>
            </a:r>
          </a:p>
          <a:p>
            <a:pPr>
              <a:buClr>
                <a:srgbClr val="562457"/>
              </a:buClr>
              <a:buFont typeface="Helvetica Neue"/>
              <a:defRPr b="1" sz="3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hlinkClick r:id="rId3" invalidUrl="" action="" tgtFrame="" tooltip="" history="1" highlightClick="0" endSnd="0"/>
              </a:rPr>
              <a:t>info@rladies.org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141" descr="Shape 141"/>
          <p:cNvPicPr>
            <a:picLocks noChangeAspect="0"/>
          </p:cNvPicPr>
          <p:nvPr/>
        </p:nvPicPr>
        <p:blipFill>
          <a:blip r:embed="rId2">
            <a:extLst/>
          </a:blip>
          <a:srcRect l="0" t="7449" r="0" b="7449"/>
          <a:stretch>
            <a:fillRect/>
          </a:stretch>
        </p:blipFill>
        <p:spPr>
          <a:xfrm>
            <a:off x="8375" y="-30299"/>
            <a:ext cx="9144118" cy="520399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We’ll send everything you'll need!"/>
          <p:cNvSpPr/>
          <p:nvPr/>
        </p:nvSpPr>
        <p:spPr>
          <a:xfrm>
            <a:off x="5741574" y="2874019"/>
            <a:ext cx="3228413" cy="2026434"/>
          </a:xfrm>
          <a:prstGeom prst="wedgeEllipseCallout">
            <a:avLst>
              <a:gd name="adj1" fmla="val -95993"/>
              <a:gd name="adj2" fmla="val -1203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buClr>
                <a:srgbClr val="562457"/>
              </a:buClr>
              <a:buFont typeface="Helvetica Neue"/>
              <a:defRPr b="1" sz="2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We’ll send everything you'll need!</a:t>
            </a:r>
          </a:p>
        </p:txBody>
      </p:sp>
      <p:sp>
        <p:nvSpPr>
          <p:cNvPr id="224" name="#rdogladies"/>
          <p:cNvSpPr/>
          <p:nvPr/>
        </p:nvSpPr>
        <p:spPr>
          <a:xfrm>
            <a:off x="83064" y="4614744"/>
            <a:ext cx="1944016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#rdogladies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What do you get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2376">
              <a:defRPr sz="2844"/>
            </a:lvl1pPr>
          </a:lstStyle>
          <a:p>
            <a:pPr/>
            <a:r>
              <a:t>What do you get?</a:t>
            </a:r>
          </a:p>
        </p:txBody>
      </p:sp>
      <p:pic>
        <p:nvPicPr>
          <p:cNvPr id="2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246" y="1363987"/>
            <a:ext cx="4079927" cy="3119113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1) Starter-Kit…"/>
          <p:cNvSpPr/>
          <p:nvPr/>
        </p:nvSpPr>
        <p:spPr>
          <a:xfrm>
            <a:off x="4816067" y="420738"/>
            <a:ext cx="4079927" cy="4570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1) Starter-Kit</a:t>
            </a:r>
          </a:p>
          <a:p>
            <a:pPr lvl="2"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Tech Infrastructure  </a:t>
            </a:r>
          </a:p>
          <a:p>
            <a:pPr lvl="1"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Tips on how to organize events</a:t>
            </a:r>
          </a:p>
          <a:p>
            <a:pPr lvl="1"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Code of Conduct (En/Spanish)</a:t>
            </a:r>
          </a:p>
          <a:p>
            <a:pPr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2) @rladies.org email</a:t>
            </a:r>
          </a:p>
          <a:p>
            <a:pPr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3) Organizer slack channel</a:t>
            </a:r>
          </a:p>
          <a:p>
            <a:pPr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4) Shared training material</a:t>
            </a:r>
          </a:p>
          <a:p>
            <a:pPr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5) Financial support to cover meetup registration/renewal fees!</a:t>
            </a:r>
          </a:p>
          <a:p>
            <a:pPr>
              <a:lnSpc>
                <a:spcPct val="150000"/>
              </a:lnSpc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nd there is more!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there is more!</a:t>
            </a:r>
          </a:p>
        </p:txBody>
      </p:sp>
      <p:pic>
        <p:nvPicPr>
          <p:cNvPr id="23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948" t="0" r="948" b="0"/>
          <a:stretch>
            <a:fillRect/>
          </a:stretch>
        </p:blipFill>
        <p:spPr>
          <a:xfrm>
            <a:off x="208318" y="1228957"/>
            <a:ext cx="4339612" cy="3317643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YOU WILL:…"/>
          <p:cNvSpPr/>
          <p:nvPr/>
        </p:nvSpPr>
        <p:spPr>
          <a:xfrm>
            <a:off x="4701767" y="870842"/>
            <a:ext cx="4079927" cy="3401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YOU WILL:</a:t>
            </a:r>
          </a:p>
          <a:p>
            <a:pPr>
              <a:lnSpc>
                <a:spcPct val="150000"/>
              </a:lnSpc>
              <a:defRPr b="1"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defTabSz="457200">
              <a:lnSpc>
                <a:spcPct val="150000"/>
              </a:lnSpc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be part of an incredible </a:t>
            </a:r>
            <a:r>
              <a:rPr b="1">
                <a:solidFill>
                  <a:srgbClr val="88398B"/>
                </a:solidFill>
              </a:rPr>
              <a:t>family</a:t>
            </a:r>
            <a:r>
              <a:t> </a:t>
            </a:r>
          </a:p>
          <a:p>
            <a:pPr defTabSz="457200">
              <a:lnSpc>
                <a:spcPct val="150000"/>
              </a:lnSpc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</a:t>
            </a:r>
            <a:r>
              <a:rPr b="1">
                <a:solidFill>
                  <a:srgbClr val="88398B"/>
                </a:solidFill>
              </a:rPr>
              <a:t>learn</a:t>
            </a:r>
            <a:r>
              <a:t> a lot (not onlyR)! </a:t>
            </a:r>
          </a:p>
          <a:p>
            <a:pPr marL="180473" indent="-180473" defTabSz="457200">
              <a:lnSpc>
                <a:spcPct val="150000"/>
              </a:lnSpc>
              <a:buSzPct val="100000"/>
              <a:buChar char="-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have unlimited </a:t>
            </a:r>
            <a:r>
              <a:rPr b="1">
                <a:solidFill>
                  <a:srgbClr val="88398B"/>
                </a:solidFill>
              </a:rPr>
              <a:t>support</a:t>
            </a:r>
            <a:r>
              <a:t> </a:t>
            </a:r>
          </a:p>
          <a:p>
            <a:pPr marL="180473" indent="-180473" defTabSz="457200">
              <a:lnSpc>
                <a:spcPct val="150000"/>
              </a:lnSpc>
              <a:buSzPct val="100000"/>
              <a:buChar char="-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meet other </a:t>
            </a:r>
            <a:r>
              <a:rPr b="1">
                <a:solidFill>
                  <a:srgbClr val="88398B"/>
                </a:solidFill>
              </a:rPr>
              <a:t>R-Ladies</a:t>
            </a:r>
          </a:p>
          <a:p>
            <a:pPr defTabSz="457200">
              <a:lnSpc>
                <a:spcPct val="150000"/>
              </a:lnSpc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33" name="+ MUCH MORE!"/>
          <p:cNvSpPr/>
          <p:nvPr/>
        </p:nvSpPr>
        <p:spPr>
          <a:xfrm>
            <a:off x="5173457" y="4029824"/>
            <a:ext cx="2619935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+ MUCH MORE!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141" descr="Shape 141"/>
          <p:cNvPicPr>
            <a:picLocks noChangeAspect="1"/>
          </p:cNvPicPr>
          <p:nvPr/>
        </p:nvPicPr>
        <p:blipFill>
          <a:blip r:embed="rId2">
            <a:extLst/>
          </a:blip>
          <a:srcRect l="783" t="8494" r="2320" b="10136"/>
          <a:stretch>
            <a:fillRect/>
          </a:stretch>
        </p:blipFill>
        <p:spPr>
          <a:xfrm>
            <a:off x="-98136" y="-41684"/>
            <a:ext cx="9340272" cy="522693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COME JOIN US!"/>
          <p:cNvSpPr/>
          <p:nvPr/>
        </p:nvSpPr>
        <p:spPr>
          <a:xfrm>
            <a:off x="895614" y="4526757"/>
            <a:ext cx="7735260" cy="664236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COME JOIN US!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917" r="0" b="22365"/>
          <a:stretch>
            <a:fillRect/>
          </a:stretch>
        </p:blipFill>
        <p:spPr>
          <a:xfrm>
            <a:off x="-34568" y="-42863"/>
            <a:ext cx="9213252" cy="522929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What is R-Ladies?"/>
          <p:cNvSpPr/>
          <p:nvPr/>
        </p:nvSpPr>
        <p:spPr>
          <a:xfrm>
            <a:off x="704370" y="17115"/>
            <a:ext cx="7735260" cy="795520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is R-Ladies?</a:t>
            </a:r>
          </a:p>
        </p:txBody>
      </p:sp>
      <p:sp>
        <p:nvSpPr>
          <p:cNvPr id="149" name="#rdogladies"/>
          <p:cNvSpPr/>
          <p:nvPr/>
        </p:nvSpPr>
        <p:spPr>
          <a:xfrm>
            <a:off x="7131564" y="4614744"/>
            <a:ext cx="1944016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#rdogladies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dagostino-mcgowan_lucy_we-r-ladies_small.jpeg" descr="dagostino-mcgowan_lucy_we-r-ladies_small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27" y="-4921"/>
            <a:ext cx="5178620" cy="517862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Website: rladies.org…"/>
          <p:cNvSpPr/>
          <p:nvPr/>
        </p:nvSpPr>
        <p:spPr>
          <a:xfrm>
            <a:off x="5346700" y="4279900"/>
            <a:ext cx="3314700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Website: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 invalidUrl="" action="" tgtFrame="" tooltip="" history="1" highlightClick="0" endSnd="0"/>
              </a:rPr>
              <a:t>rladies.org</a:t>
            </a:r>
          </a:p>
          <a:p>
            <a:pPr/>
            <a:r>
              <a:t>Twitter: @RLadiesGlobal </a:t>
            </a:r>
          </a:p>
          <a:p>
            <a:pPr/>
            <a:r>
              <a:t>Email: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4" invalidUrl="" action="" tgtFrame="" tooltip="" history="1" highlightClick="0" endSnd="0"/>
              </a:rPr>
              <a:t>info@rladies.org</a:t>
            </a:r>
          </a:p>
        </p:txBody>
      </p:sp>
      <p:sp>
        <p:nvSpPr>
          <p:cNvPr id="240" name="Shape 142"/>
          <p:cNvSpPr/>
          <p:nvPr>
            <p:ph type="title"/>
          </p:nvPr>
        </p:nvSpPr>
        <p:spPr>
          <a:xfrm>
            <a:off x="5341725" y="422499"/>
            <a:ext cx="3226801" cy="857401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pic>
        <p:nvPicPr>
          <p:cNvPr id="241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rcRect l="0" t="5685" r="0" b="5685"/>
          <a:stretch>
            <a:fillRect/>
          </a:stretch>
        </p:blipFill>
        <p:spPr>
          <a:xfrm>
            <a:off x="5325659" y="1337468"/>
            <a:ext cx="2222352" cy="2240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47331" y="2847399"/>
            <a:ext cx="1216853" cy="1402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24554" y="1067383"/>
            <a:ext cx="1062408" cy="1062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6865" t="0" r="5142" b="0"/>
          <a:stretch>
            <a:fillRect/>
          </a:stretch>
        </p:blipFill>
        <p:spPr>
          <a:xfrm>
            <a:off x="-9963" y="-28"/>
            <a:ext cx="4538574" cy="515794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43"/>
          <p:cNvSpPr/>
          <p:nvPr>
            <p:ph type="body" sz="half" idx="4294967295"/>
          </p:nvPr>
        </p:nvSpPr>
        <p:spPr>
          <a:xfrm>
            <a:off x="4585975" y="1403190"/>
            <a:ext cx="4538664" cy="292563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</a:defRPr>
            </a:pPr>
            <a:r>
              <a:t>Worldwide organization that  promotes </a:t>
            </a:r>
            <a:r>
              <a:rPr b="1">
                <a:solidFill>
                  <a:srgbClr val="88398B"/>
                </a:solidFill>
              </a:rPr>
              <a:t>diversity</a:t>
            </a:r>
            <a:r>
              <a:t> in the </a:t>
            </a:r>
            <a:r>
              <a:rPr b="1">
                <a:solidFill>
                  <a:srgbClr val="88398A"/>
                </a:solidFill>
                <a:hlinkClick r:id="rId3" invalidUrl="" action="" tgtFrame="" tooltip="" history="1" highlightClick="0" endSnd="0"/>
              </a:rPr>
              <a:t>#rstats</a:t>
            </a:r>
            <a:r>
              <a:t> community via meetups and mentorship in a </a:t>
            </a:r>
            <a:r>
              <a:rPr b="1">
                <a:solidFill>
                  <a:srgbClr val="88398B"/>
                </a:solidFill>
              </a:rPr>
              <a:t>friendly</a:t>
            </a:r>
            <a:r>
              <a:t> and </a:t>
            </a:r>
            <a:r>
              <a:rPr b="1">
                <a:solidFill>
                  <a:srgbClr val="88398B"/>
                </a:solidFill>
              </a:rPr>
              <a:t>safe</a:t>
            </a:r>
            <a:r>
              <a:t> environment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rawpixel-com-250087.jpg" descr="rawpixel-com-250087.jpg"/>
          <p:cNvPicPr>
            <a:picLocks noChangeAspect="1"/>
          </p:cNvPicPr>
          <p:nvPr/>
        </p:nvPicPr>
        <p:blipFill>
          <a:blip r:embed="rId2">
            <a:extLst/>
          </a:blip>
          <a:srcRect l="19918" t="0" r="19918" b="0"/>
          <a:stretch>
            <a:fillRect/>
          </a:stretch>
        </p:blipFill>
        <p:spPr>
          <a:xfrm>
            <a:off x="53587" y="0"/>
            <a:ext cx="4538524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42"/>
          <p:cNvSpPr/>
          <p:nvPr>
            <p:ph type="title"/>
          </p:nvPr>
        </p:nvSpPr>
        <p:spPr>
          <a:xfrm>
            <a:off x="5036925" y="422499"/>
            <a:ext cx="3226801" cy="857401"/>
          </a:xfrm>
          <a:prstGeom prst="rect">
            <a:avLst/>
          </a:prstGeom>
        </p:spPr>
        <p:txBody>
          <a:bodyPr/>
          <a:lstStyle/>
          <a:p>
            <a:pPr/>
            <a:r>
              <a:t>Our mission</a:t>
            </a:r>
          </a:p>
        </p:txBody>
      </p:sp>
      <p:sp>
        <p:nvSpPr>
          <p:cNvPr id="156" name="Shape 143"/>
          <p:cNvSpPr/>
          <p:nvPr>
            <p:ph type="body" sz="half" idx="4294967295"/>
          </p:nvPr>
        </p:nvSpPr>
        <p:spPr>
          <a:xfrm>
            <a:off x="5036925" y="1722625"/>
            <a:ext cx="3949701" cy="3203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80473" indent="-180473">
              <a:spcBef>
                <a:spcPts val="0"/>
              </a:spcBef>
              <a:buClrTx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t>more women coders</a:t>
            </a:r>
          </a:p>
          <a:p>
            <a:pPr marL="180473" indent="-180473">
              <a:spcBef>
                <a:spcPts val="0"/>
              </a:spcBef>
              <a:buClrTx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t>more women developers</a:t>
            </a:r>
          </a:p>
          <a:p>
            <a:pPr marL="180473" indent="-180473">
              <a:spcBef>
                <a:spcPts val="0"/>
              </a:spcBef>
              <a:buClrTx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t>more women speakers</a:t>
            </a:r>
          </a:p>
          <a:p>
            <a:pPr marL="180473" indent="-180473">
              <a:spcBef>
                <a:spcPts val="0"/>
              </a:spcBef>
              <a:buClrTx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t>more women leaders</a:t>
            </a:r>
          </a:p>
          <a:p>
            <a: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</a:p>
          <a:p>
            <a:pPr>
              <a:spcBef>
                <a:spcPts val="0"/>
              </a:spcBef>
              <a:buClrTx/>
              <a:buSzTx/>
              <a:buFontTx/>
              <a:buNone/>
              <a:defRPr b="1">
                <a:solidFill>
                  <a:srgbClr val="88398B"/>
                </a:solidFill>
              </a:defRPr>
            </a:pPr>
            <a:r>
              <a:t>more women developing and creating R Packages and being involved in the R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91"/>
          <p:cNvSpPr/>
          <p:nvPr>
            <p:ph type="title" idx="4294967295"/>
          </p:nvPr>
        </p:nvSpPr>
        <p:spPr>
          <a:xfrm>
            <a:off x="2740349" y="195749"/>
            <a:ext cx="3663302" cy="11598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7200">
              <a:defRPr sz="4800">
                <a:solidFill>
                  <a:srgbClr val="88398A"/>
                </a:solidFill>
              </a:defRPr>
            </a:lvl1pPr>
          </a:lstStyle>
          <a:p>
            <a:pPr/>
            <a:r>
              <a:t>Who we are</a:t>
            </a:r>
          </a:p>
        </p:txBody>
      </p:sp>
      <p:pic>
        <p:nvPicPr>
          <p:cNvPr id="15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993" y="2105051"/>
            <a:ext cx="1464024" cy="146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8033" y="0"/>
                  <a:pt x="5271" y="1053"/>
                  <a:pt x="3162" y="3162"/>
                </a:cubicBezTo>
                <a:cubicBezTo>
                  <a:pt x="1053" y="5271"/>
                  <a:pt x="0" y="8033"/>
                  <a:pt x="0" y="10797"/>
                </a:cubicBezTo>
                <a:cubicBezTo>
                  <a:pt x="0" y="13561"/>
                  <a:pt x="1053" y="16329"/>
                  <a:pt x="3162" y="18438"/>
                </a:cubicBezTo>
                <a:cubicBezTo>
                  <a:pt x="5271" y="20547"/>
                  <a:pt x="8033" y="21600"/>
                  <a:pt x="10797" y="21600"/>
                </a:cubicBezTo>
                <a:cubicBezTo>
                  <a:pt x="13561" y="21600"/>
                  <a:pt x="16329" y="20547"/>
                  <a:pt x="18438" y="18438"/>
                </a:cubicBezTo>
                <a:cubicBezTo>
                  <a:pt x="20547" y="16329"/>
                  <a:pt x="21600" y="13561"/>
                  <a:pt x="21600" y="10797"/>
                </a:cubicBezTo>
                <a:cubicBezTo>
                  <a:pt x="21600" y="8033"/>
                  <a:pt x="20547" y="5271"/>
                  <a:pt x="18438" y="3162"/>
                </a:cubicBezTo>
                <a:cubicBezTo>
                  <a:pt x="16329" y="1053"/>
                  <a:pt x="13561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0" name="Alice Daish"/>
          <p:cNvSpPr/>
          <p:nvPr/>
        </p:nvSpPr>
        <p:spPr>
          <a:xfrm>
            <a:off x="-170353" y="3597436"/>
            <a:ext cx="2430265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cap="all" sz="1200">
                <a:solidFill>
                  <a:srgbClr val="292B2C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Alice Daish</a:t>
            </a:r>
          </a:p>
        </p:txBody>
      </p:sp>
      <p:sp>
        <p:nvSpPr>
          <p:cNvPr id="161" name="The Leadership Team"/>
          <p:cNvSpPr/>
          <p:nvPr/>
        </p:nvSpPr>
        <p:spPr>
          <a:xfrm>
            <a:off x="3060395" y="1132944"/>
            <a:ext cx="3023210" cy="451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562457"/>
              </a:buClr>
              <a:buFont typeface="Helvetica Neue"/>
              <a:defRPr sz="24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Leadership Team</a:t>
            </a:r>
          </a:p>
        </p:txBody>
      </p:sp>
      <p:grpSp>
        <p:nvGrpSpPr>
          <p:cNvPr id="164" name="Group"/>
          <p:cNvGrpSpPr/>
          <p:nvPr/>
        </p:nvGrpSpPr>
        <p:grpSpPr>
          <a:xfrm>
            <a:off x="1512077" y="2105051"/>
            <a:ext cx="2430265" cy="1780065"/>
            <a:chOff x="0" y="0"/>
            <a:chExt cx="2430264" cy="1780064"/>
          </a:xfrm>
        </p:grpSpPr>
        <p:pic>
          <p:nvPicPr>
            <p:cNvPr id="162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578346" y="0"/>
              <a:ext cx="1464024" cy="1464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8033" y="0"/>
                    <a:pt x="5271" y="1053"/>
                    <a:pt x="3162" y="3162"/>
                  </a:cubicBezTo>
                  <a:cubicBezTo>
                    <a:pt x="1053" y="5271"/>
                    <a:pt x="0" y="8033"/>
                    <a:pt x="0" y="10797"/>
                  </a:cubicBezTo>
                  <a:cubicBezTo>
                    <a:pt x="0" y="13561"/>
                    <a:pt x="1053" y="16329"/>
                    <a:pt x="3162" y="18438"/>
                  </a:cubicBezTo>
                  <a:cubicBezTo>
                    <a:pt x="5271" y="20547"/>
                    <a:pt x="8033" y="21600"/>
                    <a:pt x="10797" y="21600"/>
                  </a:cubicBezTo>
                  <a:cubicBezTo>
                    <a:pt x="13561" y="21600"/>
                    <a:pt x="16329" y="20547"/>
                    <a:pt x="18438" y="18438"/>
                  </a:cubicBezTo>
                  <a:cubicBezTo>
                    <a:pt x="20547" y="16329"/>
                    <a:pt x="21600" y="13561"/>
                    <a:pt x="21600" y="10797"/>
                  </a:cubicBezTo>
                  <a:cubicBezTo>
                    <a:pt x="21600" y="8033"/>
                    <a:pt x="20547" y="5271"/>
                    <a:pt x="18438" y="3162"/>
                  </a:cubicBezTo>
                  <a:cubicBezTo>
                    <a:pt x="16329" y="1053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3" name="Claudia vitolo"/>
            <p:cNvSpPr/>
            <p:nvPr/>
          </p:nvSpPr>
          <p:spPr>
            <a:xfrm>
              <a:off x="0" y="1492385"/>
              <a:ext cx="243026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cap="all" sz="1200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Claudia vitolo</a:t>
              </a:r>
            </a:p>
          </p:txBody>
        </p:sp>
      </p:grpSp>
      <p:grpSp>
        <p:nvGrpSpPr>
          <p:cNvPr id="167" name="Group"/>
          <p:cNvGrpSpPr/>
          <p:nvPr/>
        </p:nvGrpSpPr>
        <p:grpSpPr>
          <a:xfrm>
            <a:off x="4974001" y="2105051"/>
            <a:ext cx="2430265" cy="1780065"/>
            <a:chOff x="0" y="0"/>
            <a:chExt cx="2430264" cy="1780064"/>
          </a:xfrm>
        </p:grpSpPr>
        <p:pic>
          <p:nvPicPr>
            <p:cNvPr id="165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483096" y="0"/>
              <a:ext cx="1464024" cy="1464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8033" y="0"/>
                    <a:pt x="5271" y="1053"/>
                    <a:pt x="3162" y="3162"/>
                  </a:cubicBezTo>
                  <a:cubicBezTo>
                    <a:pt x="1053" y="5271"/>
                    <a:pt x="0" y="8033"/>
                    <a:pt x="0" y="10797"/>
                  </a:cubicBezTo>
                  <a:cubicBezTo>
                    <a:pt x="0" y="13561"/>
                    <a:pt x="1053" y="16329"/>
                    <a:pt x="3162" y="18438"/>
                  </a:cubicBezTo>
                  <a:cubicBezTo>
                    <a:pt x="5271" y="20547"/>
                    <a:pt x="8033" y="21600"/>
                    <a:pt x="10797" y="21600"/>
                  </a:cubicBezTo>
                  <a:cubicBezTo>
                    <a:pt x="13561" y="21600"/>
                    <a:pt x="16329" y="20547"/>
                    <a:pt x="18438" y="18438"/>
                  </a:cubicBezTo>
                  <a:cubicBezTo>
                    <a:pt x="20547" y="16329"/>
                    <a:pt x="21600" y="13561"/>
                    <a:pt x="21600" y="10797"/>
                  </a:cubicBezTo>
                  <a:cubicBezTo>
                    <a:pt x="21600" y="8033"/>
                    <a:pt x="20547" y="5271"/>
                    <a:pt x="18438" y="3162"/>
                  </a:cubicBezTo>
                  <a:cubicBezTo>
                    <a:pt x="16329" y="1053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6" name="erin ledeLL"/>
            <p:cNvSpPr/>
            <p:nvPr/>
          </p:nvSpPr>
          <p:spPr>
            <a:xfrm>
              <a:off x="0" y="1492384"/>
              <a:ext cx="2430265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cap="all" sz="1200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erin ledeLL</a:t>
              </a:r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6638808" y="2105051"/>
            <a:ext cx="2430265" cy="1780065"/>
            <a:chOff x="0" y="0"/>
            <a:chExt cx="2430264" cy="1780064"/>
          </a:xfrm>
        </p:grpSpPr>
        <p:pic>
          <p:nvPicPr>
            <p:cNvPr id="168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578345" y="0"/>
              <a:ext cx="1464025" cy="1464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8033" y="0"/>
                    <a:pt x="5271" y="1053"/>
                    <a:pt x="3162" y="3162"/>
                  </a:cubicBezTo>
                  <a:cubicBezTo>
                    <a:pt x="1053" y="5271"/>
                    <a:pt x="0" y="8033"/>
                    <a:pt x="0" y="10797"/>
                  </a:cubicBezTo>
                  <a:cubicBezTo>
                    <a:pt x="0" y="13561"/>
                    <a:pt x="1053" y="16329"/>
                    <a:pt x="3162" y="18438"/>
                  </a:cubicBezTo>
                  <a:cubicBezTo>
                    <a:pt x="5271" y="20547"/>
                    <a:pt x="8033" y="21600"/>
                    <a:pt x="10797" y="21600"/>
                  </a:cubicBezTo>
                  <a:cubicBezTo>
                    <a:pt x="13561" y="21600"/>
                    <a:pt x="16329" y="20547"/>
                    <a:pt x="18438" y="18438"/>
                  </a:cubicBezTo>
                  <a:cubicBezTo>
                    <a:pt x="20547" y="16329"/>
                    <a:pt x="21600" y="13561"/>
                    <a:pt x="21600" y="10797"/>
                  </a:cubicBezTo>
                  <a:cubicBezTo>
                    <a:pt x="21600" y="8033"/>
                    <a:pt x="20547" y="5271"/>
                    <a:pt x="18438" y="3162"/>
                  </a:cubicBezTo>
                  <a:cubicBezTo>
                    <a:pt x="16329" y="1053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69" name="Gabriela de Queiroz"/>
            <p:cNvSpPr/>
            <p:nvPr/>
          </p:nvSpPr>
          <p:spPr>
            <a:xfrm>
              <a:off x="0" y="1492384"/>
              <a:ext cx="2430265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cap="all" sz="1200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Gabriela de Queiroz</a:t>
              </a:r>
            </a:p>
          </p:txBody>
        </p:sp>
      </p:grpSp>
      <p:grpSp>
        <p:nvGrpSpPr>
          <p:cNvPr id="173" name="Group"/>
          <p:cNvGrpSpPr/>
          <p:nvPr/>
        </p:nvGrpSpPr>
        <p:grpSpPr>
          <a:xfrm>
            <a:off x="3234227" y="2105050"/>
            <a:ext cx="2430266" cy="1780066"/>
            <a:chOff x="0" y="0"/>
            <a:chExt cx="2430264" cy="1780064"/>
          </a:xfrm>
        </p:grpSpPr>
        <p:pic>
          <p:nvPicPr>
            <p:cNvPr id="171" name="pasted-image.png" descr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4239" r="0" b="4230"/>
            <a:stretch>
              <a:fillRect/>
            </a:stretch>
          </p:blipFill>
          <p:spPr>
            <a:xfrm>
              <a:off x="578346" y="0"/>
              <a:ext cx="1464024" cy="146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797" y="0"/>
                  </a:moveTo>
                  <a:cubicBezTo>
                    <a:pt x="8033" y="0"/>
                    <a:pt x="5271" y="1004"/>
                    <a:pt x="3162" y="3014"/>
                  </a:cubicBezTo>
                  <a:cubicBezTo>
                    <a:pt x="1053" y="5025"/>
                    <a:pt x="0" y="7659"/>
                    <a:pt x="0" y="10294"/>
                  </a:cubicBezTo>
                  <a:cubicBezTo>
                    <a:pt x="0" y="12929"/>
                    <a:pt x="1053" y="15569"/>
                    <a:pt x="3162" y="17579"/>
                  </a:cubicBezTo>
                  <a:cubicBezTo>
                    <a:pt x="7379" y="21600"/>
                    <a:pt x="14221" y="21600"/>
                    <a:pt x="18438" y="17579"/>
                  </a:cubicBezTo>
                  <a:cubicBezTo>
                    <a:pt x="20547" y="15568"/>
                    <a:pt x="21600" y="12929"/>
                    <a:pt x="21600" y="10294"/>
                  </a:cubicBezTo>
                  <a:cubicBezTo>
                    <a:pt x="21600" y="7659"/>
                    <a:pt x="20547" y="5025"/>
                    <a:pt x="18438" y="3014"/>
                  </a:cubicBezTo>
                  <a:cubicBezTo>
                    <a:pt x="16329" y="1004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72" name="Hannah frick"/>
            <p:cNvSpPr/>
            <p:nvPr/>
          </p:nvSpPr>
          <p:spPr>
            <a:xfrm>
              <a:off x="0" y="1492385"/>
              <a:ext cx="243026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cap="all" sz="1200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Hannah frick</a:t>
              </a:r>
            </a:p>
          </p:txBody>
        </p:sp>
      </p:grpSp>
      <p:pic>
        <p:nvPicPr>
          <p:cNvPr id="174" name="pasted-image.pdf" descr="pasted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442509" y="1829450"/>
            <a:ext cx="569401" cy="4737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df" descr="pasted-image.pd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6840723" y="2223369"/>
            <a:ext cx="569401" cy="394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London"/>
          <p:cNvSpPr/>
          <p:nvPr/>
        </p:nvSpPr>
        <p:spPr>
          <a:xfrm>
            <a:off x="2155607" y="4570123"/>
            <a:ext cx="1205079" cy="45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562457"/>
              </a:buClr>
              <a:buFont typeface="Helvetica Neue"/>
              <a:defRPr b="1" sz="240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London</a:t>
            </a:r>
          </a:p>
        </p:txBody>
      </p:sp>
      <p:sp>
        <p:nvSpPr>
          <p:cNvPr id="177" name="San Francisco"/>
          <p:cNvSpPr/>
          <p:nvPr/>
        </p:nvSpPr>
        <p:spPr>
          <a:xfrm>
            <a:off x="6037581" y="4570123"/>
            <a:ext cx="2175867" cy="45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562457"/>
              </a:buClr>
              <a:buFont typeface="Helvetica Neue"/>
              <a:defRPr b="1" sz="240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San Francisco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41" descr="Shape 141"/>
          <p:cNvPicPr>
            <a:picLocks noChangeAspect="1"/>
          </p:cNvPicPr>
          <p:nvPr/>
        </p:nvPicPr>
        <p:blipFill>
          <a:blip r:embed="rId2">
            <a:extLst/>
          </a:blip>
          <a:srcRect l="1991" t="13570" r="1991" b="13570"/>
          <a:stretch>
            <a:fillRect/>
          </a:stretch>
        </p:blipFill>
        <p:spPr>
          <a:xfrm>
            <a:off x="8375" y="-30299"/>
            <a:ext cx="9144118" cy="520399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#rchickenladies"/>
          <p:cNvSpPr/>
          <p:nvPr/>
        </p:nvSpPr>
        <p:spPr>
          <a:xfrm>
            <a:off x="6521964" y="4614744"/>
            <a:ext cx="2573707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#rchickenladies</a:t>
            </a:r>
          </a:p>
        </p:txBody>
      </p:sp>
      <p:sp>
        <p:nvSpPr>
          <p:cNvPr id="181" name="When R-Ladies was born?"/>
          <p:cNvSpPr/>
          <p:nvPr/>
        </p:nvSpPr>
        <p:spPr>
          <a:xfrm>
            <a:off x="-6086" y="4081115"/>
            <a:ext cx="6207143" cy="1088711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When R-Ladies was born?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2500" t="0" r="22680" b="0"/>
          <a:stretch>
            <a:fillRect/>
          </a:stretch>
        </p:blipFill>
        <p:spPr>
          <a:xfrm>
            <a:off x="58" y="0"/>
            <a:ext cx="5002918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42"/>
          <p:cNvSpPr/>
          <p:nvPr>
            <p:ph type="title"/>
          </p:nvPr>
        </p:nvSpPr>
        <p:spPr>
          <a:xfrm>
            <a:off x="5456025" y="1692499"/>
            <a:ext cx="3226801" cy="2720333"/>
          </a:xfrm>
          <a:prstGeom prst="rect">
            <a:avLst/>
          </a:prstGeom>
        </p:spPr>
        <p:txBody>
          <a:bodyPr/>
          <a:lstStyle/>
          <a:p>
            <a:pPr/>
            <a:r>
              <a:t>San Francisco, CA</a:t>
            </a:r>
          </a:p>
          <a:p>
            <a:pPr/>
          </a:p>
          <a:p>
            <a:pPr/>
            <a:r>
              <a:t>October 2012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1597" t="0" r="11597" b="0"/>
          <a:stretch>
            <a:fillRect/>
          </a:stretch>
        </p:blipFill>
        <p:spPr>
          <a:xfrm>
            <a:off x="53587" y="1113891"/>
            <a:ext cx="4538524" cy="2915717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42"/>
          <p:cNvSpPr/>
          <p:nvPr>
            <p:ph type="title"/>
          </p:nvPr>
        </p:nvSpPr>
        <p:spPr>
          <a:xfrm>
            <a:off x="4133000" y="422499"/>
            <a:ext cx="4130726" cy="85740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June 2016 - useR!</a:t>
            </a:r>
          </a:p>
        </p:txBody>
      </p:sp>
      <p:sp>
        <p:nvSpPr>
          <p:cNvPr id="188" name="Shape 143"/>
          <p:cNvSpPr/>
          <p:nvPr>
            <p:ph type="body" sz="half" idx="4294967295"/>
          </p:nvPr>
        </p:nvSpPr>
        <p:spPr>
          <a:xfrm>
            <a:off x="4855900" y="1722625"/>
            <a:ext cx="4130726" cy="3203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</a:defRPr>
            </a:pPr>
            <a:r>
              <a:rPr b="1"/>
              <a:t>San Francisco</a:t>
            </a:r>
            <a:r>
              <a:t> and </a:t>
            </a:r>
            <a:r>
              <a:rPr b="1"/>
              <a:t>London</a:t>
            </a:r>
            <a:r>
              <a:t> meet and get together to create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8255" r="0" b="7428"/>
          <a:stretch>
            <a:fillRect/>
          </a:stretch>
        </p:blipFill>
        <p:spPr>
          <a:xfrm>
            <a:off x="-36174" y="7901"/>
            <a:ext cx="9216348" cy="517849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he R-Ladies Global!"/>
          <p:cNvSpPr/>
          <p:nvPr/>
        </p:nvSpPr>
        <p:spPr>
          <a:xfrm>
            <a:off x="921014" y="3941415"/>
            <a:ext cx="7735260" cy="1088711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R-Ladies Global!</a:t>
            </a:r>
          </a:p>
        </p:txBody>
      </p:sp>
      <p:sp>
        <p:nvSpPr>
          <p:cNvPr id="192" name="#rdogladies"/>
          <p:cNvSpPr/>
          <p:nvPr/>
        </p:nvSpPr>
        <p:spPr>
          <a:xfrm>
            <a:off x="7156964" y="55444"/>
            <a:ext cx="1944016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#rdogladies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R-Ladies Template">
  <a:themeElements>
    <a:clrScheme name="R-Ladie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R-Ladies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R-Ladies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-Ladies Template">
  <a:themeElements>
    <a:clrScheme name="R-Ladie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R-Ladies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R-Ladies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